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2" r:id="rId1"/>
    <p:sldMasterId id="2147483693" r:id="rId2"/>
    <p:sldMasterId id="2147483694" r:id="rId3"/>
    <p:sldMasterId id="2147483695" r:id="rId4"/>
  </p:sldMasterIdLst>
  <p:notesMasterIdLst>
    <p:notesMasterId r:id="rId2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0160000" cy="7620000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120" y="-1208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236374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ical Title and Text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 rot="5400000">
            <a:off x="5792787" y="2503487"/>
            <a:ext cx="5080000" cy="220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 rot="5400000">
            <a:off x="1303337" y="373062"/>
            <a:ext cx="5080000" cy="6467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Title and Conte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09600" y="3797300"/>
            <a:ext cx="8826499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ctrTitle"/>
          </p:nvPr>
        </p:nvSpPr>
        <p:spPr>
          <a:xfrm>
            <a:off x="762000" y="2366963"/>
            <a:ext cx="8635999" cy="16335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572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144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8288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2860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7432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2004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6576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ical Title and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 rot="5400000">
            <a:off x="5208587" y="2300287"/>
            <a:ext cx="6426200" cy="2232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 rot="5400000">
            <a:off x="668337" y="144462"/>
            <a:ext cx="6426200" cy="65436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302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477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033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5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1717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62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0861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433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Title and Vertical 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838449" y="-69850"/>
            <a:ext cx="4470399" cy="892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302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477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033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5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1717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62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0861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433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ure with Captio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990725" y="5334000"/>
            <a:ext cx="6096000" cy="630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1990725" y="5964237"/>
            <a:ext cx="6096000" cy="893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508000" y="303212"/>
            <a:ext cx="3343274" cy="12906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971925" y="303212"/>
            <a:ext cx="5680075" cy="6503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508000" y="1593850"/>
            <a:ext cx="3343274" cy="52133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 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Comparis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508000" y="1704975"/>
            <a:ext cx="4489449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508000" y="2416175"/>
            <a:ext cx="4489449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3"/>
          </p:nvPr>
        </p:nvSpPr>
        <p:spPr>
          <a:xfrm>
            <a:off x="5160962" y="1704975"/>
            <a:ext cx="4491037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4"/>
          </p:nvPr>
        </p:nvSpPr>
        <p:spPr>
          <a:xfrm>
            <a:off x="5160962" y="2416175"/>
            <a:ext cx="4491037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4387850" cy="447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2"/>
          </p:nvPr>
        </p:nvSpPr>
        <p:spPr>
          <a:xfrm>
            <a:off x="5149850" y="2159000"/>
            <a:ext cx="4387850" cy="447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Title and Vertical Tex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 rot="5400000">
            <a:off x="3848100" y="558800"/>
            <a:ext cx="2349499" cy="8826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tion 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803275" y="4895850"/>
            <a:ext cx="8635999" cy="1514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803275" y="3228975"/>
            <a:ext cx="8635999" cy="16668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000"/>
            </a:lvl1pPr>
            <a:lvl2pPr marL="457200" indent="0" rtl="0">
              <a:buFont typeface="Helvetica Neue"/>
              <a:buNone/>
              <a:defRPr sz="1800"/>
            </a:lvl2pPr>
            <a:lvl3pPr marL="914400" indent="0" rtl="0">
              <a:buFont typeface="Helvetica Neue"/>
              <a:buNone/>
              <a:defRPr sz="1600"/>
            </a:lvl3pPr>
            <a:lvl4pPr marL="1371600" indent="0" rtl="0">
              <a:buFont typeface="Helvetica Neue"/>
              <a:buNone/>
              <a:defRPr sz="1400"/>
            </a:lvl4pPr>
            <a:lvl5pPr marL="1828800" indent="0" rtl="0">
              <a:buFont typeface="Helvetica Neue"/>
              <a:buNone/>
              <a:defRPr sz="1400"/>
            </a:lvl5pPr>
            <a:lvl6pPr marL="2286000" indent="0" rtl="0">
              <a:buFont typeface="Helvetica Neue"/>
              <a:buNone/>
              <a:defRPr sz="1400"/>
            </a:lvl6pPr>
            <a:lvl7pPr marL="2743200" indent="0" rtl="0">
              <a:buFont typeface="Helvetica Neue"/>
              <a:buNone/>
              <a:defRPr sz="1400"/>
            </a:lvl7pPr>
            <a:lvl8pPr marL="3200400" indent="0" rtl="0">
              <a:buFont typeface="Helvetica Neue"/>
              <a:buNone/>
              <a:defRPr sz="1400"/>
            </a:lvl8pPr>
            <a:lvl9pPr marL="3657600" indent="0" rtl="0">
              <a:buFont typeface="Helvetica Neue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Title and Conten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8928100" cy="447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302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477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0330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5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1717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6289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0861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4330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 Sl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ctrTitle"/>
          </p:nvPr>
        </p:nvSpPr>
        <p:spPr>
          <a:xfrm>
            <a:off x="762000" y="2366963"/>
            <a:ext cx="8635999" cy="16335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572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144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8288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2860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7432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2004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657600" marR="0" indent="0" algn="ctr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ical Title and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 rot="5400000">
            <a:off x="1581149" y="3117850"/>
            <a:ext cx="5080000" cy="100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-501650" y="2190750"/>
            <a:ext cx="5080000" cy="2857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Title and Vertical 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609600" y="1079500"/>
            <a:ext cx="40132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 rot="5400000">
            <a:off x="1441449" y="2978149"/>
            <a:ext cx="2349499" cy="401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ure with Cap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1990725" y="5334000"/>
            <a:ext cx="6096000" cy="630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1990725" y="5964237"/>
            <a:ext cx="6096000" cy="893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Content with Captio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508000" y="303212"/>
            <a:ext cx="3343274" cy="12906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971925" y="303212"/>
            <a:ext cx="5680075" cy="6503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2"/>
          </p:nvPr>
        </p:nvSpPr>
        <p:spPr>
          <a:xfrm>
            <a:off x="508000" y="1593850"/>
            <a:ext cx="3343274" cy="52133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 Onl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609600" y="1079500"/>
            <a:ext cx="40132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Comparis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508000" y="1704975"/>
            <a:ext cx="4489449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508000" y="2416175"/>
            <a:ext cx="4489449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3"/>
          </p:nvPr>
        </p:nvSpPr>
        <p:spPr>
          <a:xfrm>
            <a:off x="5160962" y="1704975"/>
            <a:ext cx="4491037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4"/>
          </p:nvPr>
        </p:nvSpPr>
        <p:spPr>
          <a:xfrm>
            <a:off x="5160962" y="2416175"/>
            <a:ext cx="4491037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ure with Caption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990725" y="5334000"/>
            <a:ext cx="6096000" cy="630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1990725" y="5964237"/>
            <a:ext cx="6096000" cy="893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609600" y="1079500"/>
            <a:ext cx="40132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09600" y="3810000"/>
            <a:ext cx="1930399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2"/>
          </p:nvPr>
        </p:nvSpPr>
        <p:spPr>
          <a:xfrm>
            <a:off x="2692400" y="3810000"/>
            <a:ext cx="1930399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tion Header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803275" y="4895850"/>
            <a:ext cx="8635999" cy="1514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803275" y="3228975"/>
            <a:ext cx="8635999" cy="16668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000"/>
            </a:lvl1pPr>
            <a:lvl2pPr marL="457200" indent="0" rtl="0">
              <a:buFont typeface="Helvetica Neue"/>
              <a:buNone/>
              <a:defRPr sz="1800"/>
            </a:lvl2pPr>
            <a:lvl3pPr marL="914400" indent="0" rtl="0">
              <a:buFont typeface="Helvetica Neue"/>
              <a:buNone/>
              <a:defRPr sz="1600"/>
            </a:lvl3pPr>
            <a:lvl4pPr marL="1371600" indent="0" rtl="0">
              <a:buFont typeface="Helvetica Neue"/>
              <a:buNone/>
              <a:defRPr sz="1400"/>
            </a:lvl4pPr>
            <a:lvl5pPr marL="1828800" indent="0" rtl="0">
              <a:buFont typeface="Helvetica Neue"/>
              <a:buNone/>
              <a:defRPr sz="1400"/>
            </a:lvl5pPr>
            <a:lvl6pPr marL="2286000" indent="0" rtl="0">
              <a:buFont typeface="Helvetica Neue"/>
              <a:buNone/>
              <a:defRPr sz="1400"/>
            </a:lvl6pPr>
            <a:lvl7pPr marL="2743200" indent="0" rtl="0">
              <a:buFont typeface="Helvetica Neue"/>
              <a:buNone/>
              <a:defRPr sz="1400"/>
            </a:lvl7pPr>
            <a:lvl8pPr marL="3200400" indent="0" rtl="0">
              <a:buFont typeface="Helvetica Neue"/>
              <a:buNone/>
              <a:defRPr sz="1400"/>
            </a:lvl8pPr>
            <a:lvl9pPr marL="3657600" indent="0" rtl="0">
              <a:buFont typeface="Helvetica Neue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Title and Conten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609600" y="1079500"/>
            <a:ext cx="40132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09600" y="3810000"/>
            <a:ext cx="4013200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90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 Slid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ctrTitle"/>
          </p:nvPr>
        </p:nvSpPr>
        <p:spPr>
          <a:xfrm>
            <a:off x="762000" y="2366963"/>
            <a:ext cx="8635999" cy="16335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572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144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8288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2860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7432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2004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657600" marR="0" indent="0" algn="ctr" rtl="0">
              <a:spcBef>
                <a:spcPts val="90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ical Title and 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 rot="5400000">
            <a:off x="7342187" y="5284787"/>
            <a:ext cx="2158999" cy="2232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 rot="5400000">
            <a:off x="2801937" y="3128962"/>
            <a:ext cx="2158999" cy="65436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Title and Vertical 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609600" y="5321300"/>
            <a:ext cx="8928100" cy="95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 rot="5400000">
            <a:off x="4464049" y="2406649"/>
            <a:ext cx="1219199" cy="892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ure with Ca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1990725" y="5334000"/>
            <a:ext cx="6096000" cy="630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1990725" y="5964237"/>
            <a:ext cx="6096000" cy="893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Content with Caption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508000" y="303212"/>
            <a:ext cx="3343274" cy="12906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3971925" y="303212"/>
            <a:ext cx="5680075" cy="6503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2"/>
          </p:nvPr>
        </p:nvSpPr>
        <p:spPr>
          <a:xfrm>
            <a:off x="508000" y="1593850"/>
            <a:ext cx="3343274" cy="52133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 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609600" y="5321300"/>
            <a:ext cx="8928100" cy="95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Content with 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508000" y="303212"/>
            <a:ext cx="3343274" cy="12906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971925" y="303212"/>
            <a:ext cx="5680075" cy="6503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508000" y="1593850"/>
            <a:ext cx="3343274" cy="52133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Helvetica Neue"/>
              <a:buNone/>
              <a:defRPr sz="1400"/>
            </a:lvl1pPr>
            <a:lvl2pPr marL="457200" indent="0" rtl="0">
              <a:buFont typeface="Helvetica Neue"/>
              <a:buNone/>
              <a:defRPr sz="1200"/>
            </a:lvl2pPr>
            <a:lvl3pPr marL="914400" indent="0" rtl="0">
              <a:buFont typeface="Helvetica Neue"/>
              <a:buNone/>
              <a:defRPr sz="1000"/>
            </a:lvl3pPr>
            <a:lvl4pPr marL="1371600" indent="0" rtl="0">
              <a:buFont typeface="Helvetica Neue"/>
              <a:buNone/>
              <a:defRPr sz="900"/>
            </a:lvl4pPr>
            <a:lvl5pPr marL="1828800" indent="0" rtl="0">
              <a:buFont typeface="Helvetica Neue"/>
              <a:buNone/>
              <a:defRPr sz="900"/>
            </a:lvl5pPr>
            <a:lvl6pPr marL="2286000" indent="0" rtl="0">
              <a:buFont typeface="Helvetica Neue"/>
              <a:buNone/>
              <a:defRPr sz="900"/>
            </a:lvl6pPr>
            <a:lvl7pPr marL="2743200" indent="0" rtl="0">
              <a:buFont typeface="Helvetica Neue"/>
              <a:buNone/>
              <a:defRPr sz="900"/>
            </a:lvl7pPr>
            <a:lvl8pPr marL="3200400" indent="0" rtl="0">
              <a:buFont typeface="Helvetica Neue"/>
              <a:buNone/>
              <a:defRPr sz="900"/>
            </a:lvl8pPr>
            <a:lvl9pPr marL="3657600" indent="0" rtl="0">
              <a:buFont typeface="Helvetica Neue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Comparison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508000" y="1704975"/>
            <a:ext cx="4489449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2"/>
          </p:nvPr>
        </p:nvSpPr>
        <p:spPr>
          <a:xfrm>
            <a:off x="508000" y="2416175"/>
            <a:ext cx="4489449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3"/>
          </p:nvPr>
        </p:nvSpPr>
        <p:spPr>
          <a:xfrm>
            <a:off x="5160962" y="1704975"/>
            <a:ext cx="4491037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4"/>
          </p:nvPr>
        </p:nvSpPr>
        <p:spPr>
          <a:xfrm>
            <a:off x="5160962" y="2416175"/>
            <a:ext cx="4491037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 Conten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609600" y="5321300"/>
            <a:ext cx="8928100" cy="95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09600" y="6261100"/>
            <a:ext cx="438785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body" idx="2"/>
          </p:nvPr>
        </p:nvSpPr>
        <p:spPr>
          <a:xfrm>
            <a:off x="5149850" y="6261100"/>
            <a:ext cx="438785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tion Header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803275" y="4895850"/>
            <a:ext cx="8635999" cy="1514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803275" y="3228975"/>
            <a:ext cx="8635999" cy="16668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000"/>
            </a:lvl1pPr>
            <a:lvl2pPr marL="457200" indent="0" rtl="0">
              <a:buFont typeface="Helvetica Neue"/>
              <a:buNone/>
              <a:defRPr sz="1800"/>
            </a:lvl2pPr>
            <a:lvl3pPr marL="914400" indent="0" rtl="0">
              <a:buFont typeface="Helvetica Neue"/>
              <a:buNone/>
              <a:defRPr sz="1600"/>
            </a:lvl3pPr>
            <a:lvl4pPr marL="1371600" indent="0" rtl="0">
              <a:buFont typeface="Helvetica Neue"/>
              <a:buNone/>
              <a:defRPr sz="1400"/>
            </a:lvl4pPr>
            <a:lvl5pPr marL="1828800" indent="0" rtl="0">
              <a:buFont typeface="Helvetica Neue"/>
              <a:buNone/>
              <a:defRPr sz="1400"/>
            </a:lvl5pPr>
            <a:lvl6pPr marL="2286000" indent="0" rtl="0">
              <a:buFont typeface="Helvetica Neue"/>
              <a:buNone/>
              <a:defRPr sz="1400"/>
            </a:lvl6pPr>
            <a:lvl7pPr marL="2743200" indent="0" rtl="0">
              <a:buFont typeface="Helvetica Neue"/>
              <a:buNone/>
              <a:defRPr sz="1400"/>
            </a:lvl7pPr>
            <a:lvl8pPr marL="3200400" indent="0" rtl="0">
              <a:buFont typeface="Helvetica Neue"/>
              <a:buNone/>
              <a:defRPr sz="1400"/>
            </a:lvl8pPr>
            <a:lvl9pPr marL="3657600" indent="0" rtl="0">
              <a:buFont typeface="Helvetica Neue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Title and Conten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609600" y="5321300"/>
            <a:ext cx="8928100" cy="95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09600" y="6261100"/>
            <a:ext cx="89281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 Slide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ctrTitle"/>
          </p:nvPr>
        </p:nvSpPr>
        <p:spPr>
          <a:xfrm>
            <a:off x="762000" y="2366963"/>
            <a:ext cx="8635999" cy="16335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572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144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8288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2860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7432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2004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657600" marR="0" indent="0" algn="ctr" rtl="0">
              <a:spcBef>
                <a:spcPts val="0"/>
              </a:spcBef>
              <a:spcAft>
                <a:spcPts val="0"/>
              </a:spcAft>
              <a:buClr>
                <a:srgbClr val="62B0FF"/>
              </a:buClr>
              <a:buFont typeface="Helvetica Neue"/>
              <a:buNone/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Comparis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508000" y="1704975"/>
            <a:ext cx="4489449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508000" y="2416175"/>
            <a:ext cx="4489449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3"/>
          </p:nvPr>
        </p:nvSpPr>
        <p:spPr>
          <a:xfrm>
            <a:off x="5160962" y="1704975"/>
            <a:ext cx="4491037" cy="71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400" b="1"/>
            </a:lvl1pPr>
            <a:lvl2pPr marL="457200" indent="0" rtl="0">
              <a:buFont typeface="Helvetica Neue"/>
              <a:buNone/>
              <a:defRPr sz="2000" b="1"/>
            </a:lvl2pPr>
            <a:lvl3pPr marL="914400" indent="0" rtl="0">
              <a:buFont typeface="Helvetica Neue"/>
              <a:buNone/>
              <a:defRPr sz="1800" b="1"/>
            </a:lvl3pPr>
            <a:lvl4pPr marL="1371600" indent="0" rtl="0">
              <a:buFont typeface="Helvetica Neue"/>
              <a:buNone/>
              <a:defRPr sz="1600" b="1"/>
            </a:lvl4pPr>
            <a:lvl5pPr marL="1828800" indent="0" rtl="0">
              <a:buFont typeface="Helvetica Neue"/>
              <a:buNone/>
              <a:defRPr sz="1600" b="1"/>
            </a:lvl5pPr>
            <a:lvl6pPr marL="2286000" indent="0" rtl="0">
              <a:buFont typeface="Helvetica Neue"/>
              <a:buNone/>
              <a:defRPr sz="1600" b="1"/>
            </a:lvl6pPr>
            <a:lvl7pPr marL="2743200" indent="0" rtl="0">
              <a:buFont typeface="Helvetica Neue"/>
              <a:buNone/>
              <a:defRPr sz="1600" b="1"/>
            </a:lvl7pPr>
            <a:lvl8pPr marL="3200400" indent="0" rtl="0">
              <a:buFont typeface="Helvetica Neue"/>
              <a:buNone/>
              <a:defRPr sz="1600" b="1"/>
            </a:lvl8pPr>
            <a:lvl9pPr marL="3657600" indent="0" rtl="0">
              <a:buFont typeface="Helvetica Neue"/>
              <a:buNone/>
              <a:defRPr sz="1600" b="1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4"/>
          </p:nvPr>
        </p:nvSpPr>
        <p:spPr>
          <a:xfrm>
            <a:off x="5160962" y="2416175"/>
            <a:ext cx="4491037" cy="4391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5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609600" y="3797300"/>
            <a:ext cx="4337050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5099050" y="3797300"/>
            <a:ext cx="4337050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tion 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03275" y="4895850"/>
            <a:ext cx="8635999" cy="1514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03275" y="3228975"/>
            <a:ext cx="8635999" cy="16668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Helvetica Neue"/>
              <a:buNone/>
              <a:defRPr sz="2000"/>
            </a:lvl1pPr>
            <a:lvl2pPr marL="457200" indent="0" rtl="0">
              <a:buFont typeface="Helvetica Neue"/>
              <a:buNone/>
              <a:defRPr sz="1800"/>
            </a:lvl2pPr>
            <a:lvl3pPr marL="914400" indent="0" rtl="0">
              <a:buFont typeface="Helvetica Neue"/>
              <a:buNone/>
              <a:defRPr sz="1600"/>
            </a:lvl3pPr>
            <a:lvl4pPr marL="1371600" indent="0" rtl="0">
              <a:buFont typeface="Helvetica Neue"/>
              <a:buNone/>
              <a:defRPr sz="1400"/>
            </a:lvl4pPr>
            <a:lvl5pPr marL="1828800" indent="0" rtl="0">
              <a:buFont typeface="Helvetica Neue"/>
              <a:buNone/>
              <a:defRPr sz="1400"/>
            </a:lvl5pPr>
            <a:lvl6pPr marL="2286000" indent="0" rtl="0">
              <a:buFont typeface="Helvetica Neue"/>
              <a:buNone/>
              <a:defRPr sz="1400"/>
            </a:lvl6pPr>
            <a:lvl7pPr marL="2743200" indent="0" rtl="0">
              <a:buFont typeface="Helvetica Neue"/>
              <a:buNone/>
              <a:defRPr sz="1400"/>
            </a:lvl7pPr>
            <a:lvl8pPr marL="3200400" indent="0" rtl="0">
              <a:buFont typeface="Helvetica Neue"/>
              <a:buNone/>
              <a:defRPr sz="1400"/>
            </a:lvl8pPr>
            <a:lvl9pPr marL="3657600" indent="0" rtl="0">
              <a:buFont typeface="Helvetica Neue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09600" y="3797300"/>
            <a:ext cx="8826499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8928100" cy="447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30200" marR="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47700" marR="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03300" marR="0" indent="-248412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589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1717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6289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0861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43300" marR="0" indent="-248411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Font typeface="Helvetica Neue"/>
              <a:buChar char="•"/>
              <a:defRPr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609600" y="1079500"/>
            <a:ext cx="4013200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09600" y="3810000"/>
            <a:ext cx="4013200" cy="2349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90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609600" y="5321300"/>
            <a:ext cx="8928100" cy="95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09600" y="6261100"/>
            <a:ext cx="89281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2B0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mwaller@yorku.ca" TargetMode="External"/><Relationship Id="rId4" Type="http://schemas.openxmlformats.org/officeDocument/2006/relationships/image" Target="../media/image24.jp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jp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609600" y="1066800"/>
            <a:ext cx="8826499" cy="1676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Teams Under Stress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09600" y="3048000"/>
            <a:ext cx="8826499" cy="44195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Mary J. Waller, Ph.D.</a:t>
            </a:r>
          </a:p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Professor of Organization Studies</a:t>
            </a:r>
          </a:p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Schulich School of Business</a:t>
            </a:r>
          </a:p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York University</a:t>
            </a:r>
          </a:p>
          <a:p>
            <a:endParaRPr lang="en-US" sz="3200" b="0" i="0" u="none" strike="noStrike" cap="none" baseline="0">
              <a:solidFill>
                <a:srgbClr val="84DDF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>
                <a:solidFill>
                  <a:srgbClr val="84DDFD"/>
                </a:solidFill>
              </a:rPr>
              <a:t>October 9</a:t>
            </a: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2013</a:t>
            </a:r>
          </a:p>
          <a:p>
            <a:pPr marL="0" marR="0" lvl="0" indent="0" algn="l" rtl="0">
              <a:spcBef>
                <a:spcPts val="900"/>
              </a:spcBef>
              <a:spcAft>
                <a:spcPts val="0"/>
              </a:spcAft>
              <a:buClr>
                <a:srgbClr val="84DDFD"/>
              </a:buClr>
              <a:buSzPct val="25000"/>
              <a:buFont typeface="Helvetica Neue"/>
              <a:buNone/>
            </a:pP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IMRB Conference, </a:t>
            </a:r>
            <a:r>
              <a:rPr lang="en-US">
                <a:solidFill>
                  <a:srgbClr val="84DDFD"/>
                </a:solidFill>
              </a:rPr>
              <a:t>Niagara</a:t>
            </a:r>
            <a:r>
              <a:rPr lang="en-US" sz="3200" b="0" i="0" u="none" strike="noStrike" cap="none" baseline="0">
                <a:solidFill>
                  <a:srgbClr val="84DDF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ON</a:t>
            </a:r>
          </a:p>
        </p:txBody>
      </p:sp>
      <p:sp>
        <p:nvSpPr>
          <p:cNvPr id="159" name="Shape 159"/>
          <p:cNvSpPr/>
          <p:nvPr/>
        </p:nvSpPr>
        <p:spPr>
          <a:xfrm>
            <a:off x="8483600" y="5943600"/>
            <a:ext cx="1676399" cy="1676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title"/>
          </p:nvPr>
        </p:nvSpPr>
        <p:spPr>
          <a:xfrm>
            <a:off x="495300" y="-190500"/>
            <a:ext cx="938651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2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Managing Teams Under Stress</a:t>
            </a:r>
          </a:p>
        </p:txBody>
      </p:sp>
      <p:grpSp>
        <p:nvGrpSpPr>
          <p:cNvPr id="236" name="Shape 236"/>
          <p:cNvGrpSpPr/>
          <p:nvPr/>
        </p:nvGrpSpPr>
        <p:grpSpPr>
          <a:xfrm>
            <a:off x="495307" y="5753100"/>
            <a:ext cx="9182091" cy="1589086"/>
            <a:chOff x="-449172" y="0"/>
            <a:chExt cx="9180422" cy="1589086"/>
          </a:xfrm>
        </p:grpSpPr>
        <p:sp>
          <p:nvSpPr>
            <p:cNvPr id="237" name="Shape 237"/>
            <p:cNvSpPr/>
            <p:nvPr/>
          </p:nvSpPr>
          <p:spPr>
            <a:xfrm>
              <a:off x="6356350" y="0"/>
              <a:ext cx="2374900" cy="158908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238" name="Shape 238"/>
            <p:cNvSpPr txBox="1"/>
            <p:nvPr/>
          </p:nvSpPr>
          <p:spPr>
            <a:xfrm>
              <a:off x="-449172" y="266700"/>
              <a:ext cx="6621299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r" rtl="0">
                <a:buClr>
                  <a:schemeClr val="lt1"/>
                </a:buClr>
                <a:buSzPct val="25000"/>
                <a:buFont typeface="Helvetica Neue"/>
                <a:buNone/>
              </a:pPr>
              <a:r>
                <a:rPr lang="en-US" sz="3000" b="0" i="0" u="none" strike="noStrike" cap="none" baseline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Get on the same page, </a:t>
              </a:r>
              <a:r>
                <a:rPr lang="en-US" sz="30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and </a:t>
              </a:r>
              <a:r>
                <a:rPr lang="en-US" sz="3000" b="0" i="0" u="none" strike="noStrike" cap="none" baseline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turn it</a:t>
              </a:r>
            </a:p>
          </p:txBody>
        </p:sp>
      </p:grpSp>
      <p:grpSp>
        <p:nvGrpSpPr>
          <p:cNvPr id="239" name="Shape 239"/>
          <p:cNvGrpSpPr/>
          <p:nvPr/>
        </p:nvGrpSpPr>
        <p:grpSpPr>
          <a:xfrm>
            <a:off x="318500" y="2818800"/>
            <a:ext cx="9354136" cy="2851324"/>
            <a:chOff x="-151400" y="-178400"/>
            <a:chExt cx="9354136" cy="2851324"/>
          </a:xfrm>
        </p:grpSpPr>
        <p:sp>
          <p:nvSpPr>
            <p:cNvPr id="240" name="Shape 240"/>
            <p:cNvSpPr txBox="1"/>
            <p:nvPr/>
          </p:nvSpPr>
          <p:spPr>
            <a:xfrm>
              <a:off x="3784600" y="1054100"/>
              <a:ext cx="5418136" cy="5587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buClr>
                  <a:schemeClr val="lt1"/>
                </a:buClr>
                <a:buSzPct val="25000"/>
                <a:buFont typeface="Helvetica Neue"/>
                <a:buNone/>
              </a:pPr>
              <a:r>
                <a:rPr lang="en-US" sz="3000" b="0" i="0" u="none" strike="noStrike" cap="none" baseline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Constant reciprocal interaction</a:t>
              </a:r>
            </a:p>
          </p:txBody>
        </p:sp>
        <p:sp>
          <p:nvSpPr>
            <p:cNvPr id="241" name="Shape 241"/>
            <p:cNvSpPr/>
            <p:nvPr/>
          </p:nvSpPr>
          <p:spPr>
            <a:xfrm>
              <a:off x="-151400" y="-178400"/>
              <a:ext cx="3784600" cy="285132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sp>
      </p:grpSp>
      <p:grpSp>
        <p:nvGrpSpPr>
          <p:cNvPr id="242" name="Shape 242"/>
          <p:cNvGrpSpPr/>
          <p:nvPr/>
        </p:nvGrpSpPr>
        <p:grpSpPr>
          <a:xfrm>
            <a:off x="4351250" y="1674811"/>
            <a:ext cx="4446936" cy="1347815"/>
            <a:chOff x="-338486" y="0"/>
            <a:chExt cx="4446936" cy="1346200"/>
          </a:xfrm>
        </p:grpSpPr>
        <p:sp>
          <p:nvSpPr>
            <p:cNvPr id="243" name="Shape 243"/>
            <p:cNvSpPr/>
            <p:nvPr/>
          </p:nvSpPr>
          <p:spPr>
            <a:xfrm>
              <a:off x="1260475" y="0"/>
              <a:ext cx="1587500" cy="13462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</p:spPr>
        </p:sp>
        <p:sp>
          <p:nvSpPr>
            <p:cNvPr id="244" name="Shape 244"/>
            <p:cNvSpPr txBox="1"/>
            <p:nvPr/>
          </p:nvSpPr>
          <p:spPr>
            <a:xfrm>
              <a:off x="-338486" y="177799"/>
              <a:ext cx="1676699" cy="5588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buClr>
                  <a:schemeClr val="lt1"/>
                </a:buClr>
                <a:buSzPct val="25000"/>
                <a:buFont typeface="Helvetica Neue"/>
                <a:buNone/>
              </a:pPr>
              <a:r>
                <a:rPr lang="en-US" sz="3000" b="0" i="0" u="none" strike="noStrike" cap="none" baseline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Set the</a:t>
              </a:r>
            </a:p>
          </p:txBody>
        </p:sp>
        <p:sp>
          <p:nvSpPr>
            <p:cNvPr id="245" name="Shape 245"/>
            <p:cNvSpPr txBox="1"/>
            <p:nvPr/>
          </p:nvSpPr>
          <p:spPr>
            <a:xfrm>
              <a:off x="3206750" y="177800"/>
              <a:ext cx="901700" cy="55879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buClr>
                  <a:schemeClr val="lt1"/>
                </a:buClr>
                <a:buSzPct val="25000"/>
                <a:buFont typeface="Helvetica Neue"/>
                <a:buNone/>
              </a:pPr>
              <a:r>
                <a:rPr lang="en-US" sz="3000" b="0" i="0" u="none" strike="noStrike" cap="none" baseline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early</a:t>
              </a:r>
            </a:p>
          </p:txBody>
        </p:sp>
      </p:grp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title"/>
          </p:nvPr>
        </p:nvSpPr>
        <p:spPr>
          <a:xfrm>
            <a:off x="609600" y="25401"/>
            <a:ext cx="8928100" cy="12446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Ontario Mine Rescue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539550" y="1511298"/>
            <a:ext cx="9262799" cy="4229001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Grant from Social Science &amp; Humanities Research Council of Canada (SSHRC)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Three-year study (2012-2014) of mine rescue teams during competition simulations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Dr. Mary Waller and Dr. Seth Kaplan (George Mason U.)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Sponsored by </a:t>
            </a:r>
            <a:r>
              <a:rPr lang="en-US" sz="2800" b="0" i="0" u="none" strike="noStrike" cap="none" baseline="0" dirty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Ontario Mine Rescue and Workplace Safety North</a:t>
            </a:r>
          </a:p>
        </p:txBody>
      </p:sp>
      <p:sp>
        <p:nvSpPr>
          <p:cNvPr id="252" name="Shape 252"/>
          <p:cNvSpPr/>
          <p:nvPr/>
        </p:nvSpPr>
        <p:spPr>
          <a:xfrm>
            <a:off x="6379487" y="5556797"/>
            <a:ext cx="2616199" cy="1962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53" name="Shape 253"/>
          <p:cNvSpPr/>
          <p:nvPr/>
        </p:nvSpPr>
        <p:spPr>
          <a:xfrm>
            <a:off x="3404275" y="5556797"/>
            <a:ext cx="2616199" cy="19621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254" name="Shape 254"/>
          <p:cNvSpPr/>
          <p:nvPr/>
        </p:nvSpPr>
        <p:spPr>
          <a:xfrm>
            <a:off x="8331200" y="148170"/>
            <a:ext cx="1193799" cy="11937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 Focus</a:t>
            </a:r>
          </a:p>
        </p:txBody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8928100" cy="4470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1275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9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Mine rescue teams encounter a </a:t>
            </a:r>
            <a:r>
              <a:rPr lang="en-US" sz="2900" b="0" i="0" u="sng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wide variety</a:t>
            </a:r>
            <a:r>
              <a:rPr lang="en-US" sz="29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non-routine events -- first aid, rescue, equipment use, fire fighting -- under </a:t>
            </a:r>
            <a:r>
              <a:rPr lang="en-US" sz="2900" b="0" i="0" u="sng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extreme conditions</a:t>
            </a:r>
          </a:p>
          <a:p>
            <a:pPr marL="457200" marR="0" lvl="0" indent="-41275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9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Mine rescue teams must </a:t>
            </a:r>
            <a:r>
              <a:rPr lang="en-US" sz="2900" b="0" i="0" u="sng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quickly vacillate</a:t>
            </a:r>
            <a:r>
              <a:rPr lang="en-US" sz="29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between situation assessment and choosing/applying protocols</a:t>
            </a:r>
          </a:p>
          <a:p>
            <a:pPr marL="457200" marR="0" lvl="0" indent="-41275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900" b="0" i="1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patterns of interaction separate excellent from good mine rescue teams?</a:t>
            </a:r>
          </a:p>
        </p:txBody>
      </p:sp>
      <p:sp>
        <p:nvSpPr>
          <p:cNvPr id="261" name="Shape 261"/>
          <p:cNvSpPr/>
          <p:nvPr/>
        </p:nvSpPr>
        <p:spPr>
          <a:xfrm>
            <a:off x="8331200" y="330200"/>
            <a:ext cx="1193799" cy="119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558800" y="130175"/>
            <a:ext cx="8178799" cy="1320800"/>
          </a:xfrm>
          <a:prstGeom prst="rect">
            <a:avLst/>
          </a:prstGeom>
          <a:noFill/>
          <a:ln>
            <a:noFill/>
          </a:ln>
        </p:spPr>
        <p:txBody>
          <a:bodyPr lIns="48750" tIns="48750" rIns="48750" bIns="487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64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Collection</a:t>
            </a:r>
          </a:p>
        </p:txBody>
      </p:sp>
      <p:sp>
        <p:nvSpPr>
          <p:cNvPr id="267" name="Shape 267"/>
          <p:cNvSpPr/>
          <p:nvPr/>
        </p:nvSpPr>
        <p:spPr>
          <a:xfrm>
            <a:off x="558800" y="3695700"/>
            <a:ext cx="1587500" cy="105568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68" name="Shape 268"/>
          <p:cNvSpPr/>
          <p:nvPr/>
        </p:nvSpPr>
        <p:spPr>
          <a:xfrm>
            <a:off x="8356600" y="5062537"/>
            <a:ext cx="1536699" cy="127476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cxnSp>
        <p:nvCxnSpPr>
          <p:cNvPr id="269" name="Shape 269"/>
          <p:cNvCxnSpPr/>
          <p:nvPr/>
        </p:nvCxnSpPr>
        <p:spPr>
          <a:xfrm rot="10800000">
            <a:off x="2133599" y="4241800"/>
            <a:ext cx="660400" cy="0"/>
          </a:xfrm>
          <a:prstGeom prst="straightConnector1">
            <a:avLst/>
          </a:prstGeom>
          <a:noFill/>
          <a:ln w="32500" cap="rnd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70" name="Shape 270"/>
          <p:cNvCxnSpPr/>
          <p:nvPr/>
        </p:nvCxnSpPr>
        <p:spPr>
          <a:xfrm flipH="1">
            <a:off x="4318000" y="5853112"/>
            <a:ext cx="4038599" cy="25399"/>
          </a:xfrm>
          <a:prstGeom prst="straightConnector1">
            <a:avLst/>
          </a:prstGeom>
          <a:noFill/>
          <a:ln w="32500" cap="rnd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cxnSp>
        <p:nvCxnSpPr>
          <p:cNvPr id="271" name="Shape 271"/>
          <p:cNvCxnSpPr/>
          <p:nvPr/>
        </p:nvCxnSpPr>
        <p:spPr>
          <a:xfrm rot="10800000">
            <a:off x="4292599" y="2514600"/>
            <a:ext cx="2501900" cy="12699"/>
          </a:xfrm>
          <a:prstGeom prst="straightConnector1">
            <a:avLst/>
          </a:prstGeom>
          <a:noFill/>
          <a:ln w="32500" cap="rnd">
            <a:solidFill>
              <a:schemeClr val="lt1"/>
            </a:solidFill>
            <a:prstDash val="solid"/>
            <a:miter/>
            <a:headEnd type="stealth" w="med" len="med"/>
            <a:tailEnd type="none" w="med" len="med"/>
          </a:ln>
        </p:spPr>
      </p:cxnSp>
      <p:sp>
        <p:nvSpPr>
          <p:cNvPr id="272" name="Shape 272"/>
          <p:cNvSpPr txBox="1"/>
          <p:nvPr/>
        </p:nvSpPr>
        <p:spPr>
          <a:xfrm>
            <a:off x="125411" y="4487862"/>
            <a:ext cx="2552699" cy="2857499"/>
          </a:xfrm>
          <a:prstGeom prst="rect">
            <a:avLst/>
          </a:prstGeom>
          <a:noFill/>
          <a:ln>
            <a:noFill/>
          </a:ln>
        </p:spPr>
        <p:txBody>
          <a:bodyPr lIns="48750" tIns="48750" rIns="48750" bIns="48750" anchor="ctr" anchorCtr="0">
            <a:noAutofit/>
          </a:bodyPr>
          <a:lstStyle/>
          <a:p>
            <a:pPr marL="0" marR="0" lvl="0" indent="0" algn="l" rtl="0">
              <a:buClr>
                <a:srgbClr val="FFFF33"/>
              </a:buClr>
              <a:buSzPct val="25000"/>
              <a:buFont typeface="Helvetica Neue"/>
              <a:buNone/>
            </a:pPr>
            <a:r>
              <a:rPr lang="en-US" sz="1800" b="0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Individual Performance,</a:t>
            </a:r>
            <a:r>
              <a:rPr lang="en-US" sz="1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800" b="0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Consent Forms</a:t>
            </a:r>
          </a:p>
        </p:txBody>
      </p:sp>
      <p:sp>
        <p:nvSpPr>
          <p:cNvPr id="273" name="Shape 273"/>
          <p:cNvSpPr txBox="1"/>
          <p:nvPr/>
        </p:nvSpPr>
        <p:spPr>
          <a:xfrm>
            <a:off x="5843587" y="3560762"/>
            <a:ext cx="3937000" cy="1028700"/>
          </a:xfrm>
          <a:prstGeom prst="rect">
            <a:avLst/>
          </a:prstGeom>
          <a:noFill/>
          <a:ln>
            <a:noFill/>
          </a:ln>
        </p:spPr>
        <p:txBody>
          <a:bodyPr lIns="48750" tIns="48750" rIns="48750" bIns="48750" anchor="ctr" anchorCtr="0">
            <a:noAutofit/>
          </a:bodyPr>
          <a:lstStyle/>
          <a:p>
            <a:pPr marL="0" marR="0" lvl="0" indent="0" algn="l" rtl="0"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Behavioral Coding</a:t>
            </a:r>
          </a:p>
          <a:p>
            <a:pPr marL="0" marR="0" lvl="0" indent="0" algn="l" rtl="0">
              <a:buClr>
                <a:srgbClr val="FFFF33"/>
              </a:buClr>
              <a:buSzPct val="25000"/>
              <a:buFont typeface="Helvetica Neue"/>
              <a:buNone/>
            </a:pPr>
            <a:r>
              <a:rPr lang="en-US" sz="2800" b="0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Scenario Script </a:t>
            </a:r>
          </a:p>
        </p:txBody>
      </p:sp>
      <p:sp>
        <p:nvSpPr>
          <p:cNvPr id="274" name="Shape 274"/>
          <p:cNvSpPr txBox="1"/>
          <p:nvPr/>
        </p:nvSpPr>
        <p:spPr>
          <a:xfrm>
            <a:off x="5670550" y="5849937"/>
            <a:ext cx="3454399" cy="1549400"/>
          </a:xfrm>
          <a:prstGeom prst="rect">
            <a:avLst/>
          </a:prstGeom>
          <a:noFill/>
          <a:ln>
            <a:noFill/>
          </a:ln>
        </p:spPr>
        <p:txBody>
          <a:bodyPr lIns="48750" tIns="48750" rIns="48750" bIns="48750" anchor="ctr" anchorCtr="0">
            <a:noAutofit/>
          </a:bodyPr>
          <a:lstStyle/>
          <a:p>
            <a:pPr marL="0" marR="0" lvl="0" indent="0" algn="l" rtl="0">
              <a:buClr>
                <a:srgbClr val="FFFF33"/>
              </a:buClr>
              <a:buSzPct val="25000"/>
              <a:buFont typeface="Helvetica Neue"/>
              <a:buNone/>
            </a:pPr>
            <a:r>
              <a:rPr lang="en-US" sz="1800" b="0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Expert Performance Ratings</a:t>
            </a:r>
          </a:p>
        </p:txBody>
      </p:sp>
      <p:cxnSp>
        <p:nvCxnSpPr>
          <p:cNvPr id="275" name="Shape 275"/>
          <p:cNvCxnSpPr/>
          <p:nvPr/>
        </p:nvCxnSpPr>
        <p:spPr>
          <a:xfrm>
            <a:off x="4305300" y="2514600"/>
            <a:ext cx="0" cy="584200"/>
          </a:xfrm>
          <a:prstGeom prst="straightConnector1">
            <a:avLst/>
          </a:prstGeom>
          <a:noFill/>
          <a:ln w="32500" cap="rnd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76" name="Shape 276"/>
          <p:cNvCxnSpPr/>
          <p:nvPr/>
        </p:nvCxnSpPr>
        <p:spPr>
          <a:xfrm>
            <a:off x="4300537" y="5486400"/>
            <a:ext cx="4762" cy="404811"/>
          </a:xfrm>
          <a:prstGeom prst="straightConnector1">
            <a:avLst/>
          </a:prstGeom>
          <a:noFill/>
          <a:ln w="32500" cap="rnd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77" name="Shape 277"/>
          <p:cNvSpPr txBox="1"/>
          <p:nvPr/>
        </p:nvSpPr>
        <p:spPr>
          <a:xfrm>
            <a:off x="6832600" y="967619"/>
            <a:ext cx="2529114" cy="2613856"/>
          </a:xfrm>
          <a:prstGeom prst="rect">
            <a:avLst/>
          </a:prstGeom>
          <a:solidFill>
            <a:srgbClr val="FFFFFF"/>
          </a:solidFill>
          <a:ln w="12700" cap="rnd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DATANAME	TIME	EVENT</a:t>
            </a: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260	:</a:t>
            </a: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260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TA,b,NE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313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US,b,BegProc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425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US,b,DE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434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US,b,DE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487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LO,b,PI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516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RO,b,PI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644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LO,b,PI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644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US,b,BegFB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651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US,b,SumRec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735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LO,b,DE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773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LO,b,Pacing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773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RO,b,PI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847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RO,b,Warning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847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RO,b,Pacing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847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US,b,Warning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848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US,b,Pacing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866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RO,b,PI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700" b="0" i="0" u="none" strike="noStrike" cap="none" baseline="0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C1	874	</a:t>
            </a:r>
            <a:r>
              <a:rPr lang="en-US" sz="700" b="0" i="0" u="none" strike="noStrike" cap="none" baseline="0" dirty="0" err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US,b,FBText</a:t>
            </a:r>
            <a:endParaRPr lang="en-US" sz="700" b="0" i="0" u="none" strike="noStrike" cap="none" baseline="0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8" name="Shape 278"/>
          <p:cNvSpPr/>
          <p:nvPr/>
        </p:nvSpPr>
        <p:spPr>
          <a:xfrm>
            <a:off x="2873375" y="2689225"/>
            <a:ext cx="2867024" cy="21336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id="279" name="Shape 279"/>
          <p:cNvSpPr txBox="1"/>
          <p:nvPr/>
        </p:nvSpPr>
        <p:spPr>
          <a:xfrm>
            <a:off x="3175000" y="4681537"/>
            <a:ext cx="2311400" cy="76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48750" tIns="48750" rIns="48750" bIns="48750" anchor="ctr" anchorCtr="0">
            <a:noAutofit/>
          </a:bodyPr>
          <a:lstStyle/>
          <a:p>
            <a:pPr marL="0" marR="0" lvl="0" indent="0" algn="l" rtl="0">
              <a:buClr>
                <a:schemeClr val="dk2"/>
              </a:buClr>
              <a:buSzPct val="25000"/>
              <a:buFont typeface="Helvetica Neue"/>
              <a:buNone/>
            </a:pPr>
            <a:r>
              <a:rPr lang="en-US" sz="2400" b="0" i="0" u="none" strike="noStrike" cap="none" baseline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Competition Audio</a:t>
            </a:r>
          </a:p>
        </p:txBody>
      </p:sp>
      <p:sp>
        <p:nvSpPr>
          <p:cNvPr id="280" name="Shape 280"/>
          <p:cNvSpPr/>
          <p:nvPr/>
        </p:nvSpPr>
        <p:spPr>
          <a:xfrm>
            <a:off x="8280400" y="152400"/>
            <a:ext cx="1193799" cy="119379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xfrm>
            <a:off x="609600" y="-381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dirty="0"/>
              <a:t>Current Work</a:t>
            </a:r>
          </a:p>
        </p:txBody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3996800" y="1739900"/>
            <a:ext cx="5553599" cy="55751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596900" indent="-457200">
              <a:buSzPct val="50000"/>
              <a:buFont typeface="Wingdings" charset="2"/>
              <a:buChar char="u"/>
            </a:pPr>
            <a:r>
              <a:rPr lang="en-US" dirty="0"/>
              <a:t>Using </a:t>
            </a:r>
            <a:r>
              <a:rPr lang="en-US" dirty="0">
                <a:solidFill>
                  <a:srgbClr val="FFFF00"/>
                </a:solidFill>
              </a:rPr>
              <a:t>scripts</a:t>
            </a:r>
            <a:r>
              <a:rPr lang="en-US" dirty="0"/>
              <a:t> and </a:t>
            </a:r>
            <a:r>
              <a:rPr lang="en-US" dirty="0">
                <a:solidFill>
                  <a:srgbClr val="FFFF00"/>
                </a:solidFill>
              </a:rPr>
              <a:t>scribe notes</a:t>
            </a:r>
            <a:r>
              <a:rPr lang="en-US" dirty="0"/>
              <a:t> to determine timing of specific events (fire fighting, first aid, etc.)</a:t>
            </a:r>
          </a:p>
          <a:p>
            <a:pPr marL="596900" indent="-457200">
              <a:buSzPct val="50000"/>
              <a:buFont typeface="Wingdings" charset="2"/>
              <a:buChar char="u"/>
            </a:pPr>
            <a:r>
              <a:rPr lang="en-US" dirty="0">
                <a:solidFill>
                  <a:srgbClr val="FFFFFF"/>
                </a:solidFill>
              </a:rPr>
              <a:t>Locating and syncing event audio per team</a:t>
            </a:r>
          </a:p>
          <a:p>
            <a:pPr marL="596900" indent="-457200">
              <a:buSzPct val="50000"/>
              <a:buFont typeface="Wingdings" charset="2"/>
              <a:buChar char="u"/>
            </a:pPr>
            <a:r>
              <a:rPr lang="en-US" dirty="0">
                <a:solidFill>
                  <a:srgbClr val="FFFFFF"/>
                </a:solidFill>
              </a:rPr>
              <a:t>Using performance ratings per event</a:t>
            </a:r>
          </a:p>
          <a:p>
            <a:pPr marL="596900" indent="-457200">
              <a:buSzPct val="50000"/>
              <a:buFont typeface="Wingdings" charset="2"/>
              <a:buChar char="u"/>
            </a:pPr>
            <a:r>
              <a:rPr lang="en-US" dirty="0">
                <a:solidFill>
                  <a:srgbClr val="FFFFFF"/>
                </a:solidFill>
              </a:rPr>
              <a:t>Three teams completed so far...</a:t>
            </a:r>
          </a:p>
        </p:txBody>
      </p:sp>
      <p:sp>
        <p:nvSpPr>
          <p:cNvPr id="287" name="Shape 287"/>
          <p:cNvSpPr/>
          <p:nvPr/>
        </p:nvSpPr>
        <p:spPr>
          <a:xfrm>
            <a:off x="8331200" y="330200"/>
            <a:ext cx="1193799" cy="119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88" name="Shape 288"/>
          <p:cNvSpPr/>
          <p:nvPr/>
        </p:nvSpPr>
        <p:spPr>
          <a:xfrm>
            <a:off x="492424" y="3468050"/>
            <a:ext cx="3259701" cy="231934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title"/>
          </p:nvPr>
        </p:nvSpPr>
        <p:spPr>
          <a:xfrm>
            <a:off x="609600" y="-38100"/>
            <a:ext cx="89280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Preliminary Results</a:t>
            </a:r>
          </a:p>
        </p:txBody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22300" y="1739900"/>
            <a:ext cx="8928000" cy="55751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 on data collected at 2012 OMR Provincial Competition</a:t>
            </a:r>
          </a:p>
          <a:p>
            <a:pPr marL="457200" marR="0" lvl="0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Excellent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performing teams seem to:</a:t>
            </a:r>
          </a:p>
          <a:p>
            <a:pPr marL="914400" marR="0" lvl="1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○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engage in </a:t>
            </a: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full-team briefing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communication </a:t>
            </a:r>
            <a:r>
              <a:rPr lang="en-US" sz="2800" b="0" i="0" u="none" strike="noStrike" cap="none" baseline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often and more quickly</a:t>
            </a:r>
          </a:p>
          <a:p>
            <a:pPr marL="914400" marR="0" lvl="1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○"/>
            </a:pP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push</a:t>
            </a:r>
            <a:r>
              <a:rPr lang="en-US" sz="2800" b="0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information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/>
              <a:t>for </a:t>
            </a:r>
            <a:r>
              <a:rPr lang="en-US" sz="2800" b="0" i="0" u="none" strike="noStrike" cap="none" baseline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implicit coordination</a:t>
            </a:r>
          </a:p>
          <a:p>
            <a:pPr marL="914400" marR="0" lvl="1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○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exhibit </a:t>
            </a: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shorter, less complex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interaction patterns during </a:t>
            </a:r>
            <a:r>
              <a:rPr lang="en-US" sz="2800" b="0" i="0" u="sng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protocol application</a:t>
            </a:r>
          </a:p>
          <a:p>
            <a:pPr marL="914400" marR="0" lvl="1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○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exhibit </a:t>
            </a: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longer, more complex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interaction patterns during </a:t>
            </a:r>
            <a:r>
              <a:rPr lang="en-US" sz="2800" b="0" i="0" u="sng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situation assessment</a:t>
            </a:r>
          </a:p>
        </p:txBody>
      </p:sp>
      <p:sp>
        <p:nvSpPr>
          <p:cNvPr id="295" name="Shape 295"/>
          <p:cNvSpPr/>
          <p:nvPr/>
        </p:nvSpPr>
        <p:spPr>
          <a:xfrm>
            <a:off x="8331200" y="330200"/>
            <a:ext cx="1193799" cy="119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xfrm>
            <a:off x="609600" y="-381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Next Steps</a:t>
            </a:r>
          </a:p>
        </p:txBody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22300" y="1739900"/>
            <a:ext cx="8928100" cy="55753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Complete data collection for 2014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and analyze data from all 33 teams (21 provincial, 12 district)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Include specific analyses for captain, vice-captain, briefing officer interactions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Present and publish final results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rgbClr val="FFFF00"/>
              </a:buClr>
              <a:buSzPct val="100000"/>
              <a:buFont typeface="Helvetica Neue"/>
              <a:buChar char="●"/>
            </a:pP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Design next </a:t>
            </a:r>
            <a:r>
              <a:rPr lang="en-US" b="1">
                <a:solidFill>
                  <a:srgbClr val="FFFF00"/>
                </a:solidFill>
              </a:rPr>
              <a:t>Mine Rescue</a:t>
            </a:r>
            <a:r>
              <a:rPr lang="en-US" sz="2800" b="1" i="0" u="none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study!</a:t>
            </a:r>
          </a:p>
        </p:txBody>
      </p:sp>
      <p:sp>
        <p:nvSpPr>
          <p:cNvPr id="302" name="Shape 302"/>
          <p:cNvSpPr/>
          <p:nvPr/>
        </p:nvSpPr>
        <p:spPr>
          <a:xfrm>
            <a:off x="8331200" y="330200"/>
            <a:ext cx="1193799" cy="11937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Thanks!</a:t>
            </a:r>
            <a:b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Questions?</a:t>
            </a:r>
          </a:p>
        </p:txBody>
      </p:sp>
      <p:sp>
        <p:nvSpPr>
          <p:cNvPr id="308" name="Shape 308"/>
          <p:cNvSpPr txBox="1">
            <a:spLocks noGrp="1"/>
          </p:cNvSpPr>
          <p:nvPr>
            <p:ph type="body" idx="1"/>
          </p:nvPr>
        </p:nvSpPr>
        <p:spPr>
          <a:xfrm>
            <a:off x="622300" y="2108200"/>
            <a:ext cx="8928100" cy="4470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1900"/>
              </a:spcBef>
              <a:spcAft>
                <a:spcPts val="0"/>
              </a:spcAft>
              <a:buNone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Mary J. Waller, Ph.D.</a:t>
            </a:r>
          </a:p>
          <a:p>
            <a:pPr marL="0" marR="0" lvl="0" indent="0" algn="l" rtl="0">
              <a:spcBef>
                <a:spcPts val="1900"/>
              </a:spcBef>
              <a:spcAft>
                <a:spcPts val="0"/>
              </a:spcAft>
              <a:buNone/>
            </a:pPr>
            <a:r>
              <a:rPr lang="en-US" sz="2800" b="0" i="0" u="sng" strike="noStrike" cap="none" baseline="0">
                <a:solidFill>
                  <a:srgbClr val="FFFF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mwaller@yorku.ca</a:t>
            </a:r>
          </a:p>
          <a:p>
            <a:pPr marL="0" marR="0" lvl="0" indent="0" algn="l" rtl="0">
              <a:spcBef>
                <a:spcPts val="19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www.mjwaller.com</a:t>
            </a:r>
          </a:p>
        </p:txBody>
      </p:sp>
      <p:sp>
        <p:nvSpPr>
          <p:cNvPr id="309" name="Shape 309"/>
          <p:cNvSpPr/>
          <p:nvPr/>
        </p:nvSpPr>
        <p:spPr>
          <a:xfrm>
            <a:off x="4399075" y="2466999"/>
            <a:ext cx="5413075" cy="33664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Agenda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8928100" cy="4470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indent="0">
              <a:lnSpc>
                <a:spcPct val="115000"/>
              </a:lnSpc>
              <a:buSzPct val="46000"/>
              <a:buNone/>
            </a:pPr>
            <a:r>
              <a:rPr lang="en-US" sz="3100" dirty="0"/>
              <a:t>Program of research</a:t>
            </a:r>
          </a:p>
          <a:p>
            <a:pPr marL="0" indent="0">
              <a:lnSpc>
                <a:spcPct val="115000"/>
              </a:lnSpc>
              <a:buSzPct val="46000"/>
              <a:buNone/>
            </a:pPr>
            <a:r>
              <a:rPr lang="en-US" sz="31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Studying teams under stress - general </a:t>
            </a:r>
            <a:r>
              <a:rPr lang="en-US" sz="3100" dirty="0"/>
              <a:t>findings</a:t>
            </a:r>
          </a:p>
          <a:p>
            <a:pPr marL="0" indent="0">
              <a:lnSpc>
                <a:spcPct val="115000"/>
              </a:lnSpc>
              <a:buSzPct val="46000"/>
              <a:buNone/>
            </a:pPr>
            <a:r>
              <a:rPr lang="en-US" sz="31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Ontario Mine Rescue research project</a:t>
            </a:r>
          </a:p>
          <a:p>
            <a:pPr marL="0" indent="0">
              <a:lnSpc>
                <a:spcPct val="115000"/>
              </a:lnSpc>
              <a:buSzPct val="46000"/>
              <a:buNone/>
            </a:pPr>
            <a:r>
              <a:rPr lang="en-US" sz="31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Preliminary results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609600" y="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Fundamental Question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406400" y="1574800"/>
            <a:ext cx="9347200" cy="45211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ctr" rtl="0">
              <a:spcBef>
                <a:spcPts val="1900"/>
              </a:spcBef>
              <a:spcAft>
                <a:spcPts val="0"/>
              </a:spcAft>
              <a:buClr>
                <a:srgbClr val="F3EB00"/>
              </a:buClr>
              <a:buSzPct val="25000"/>
              <a:buFont typeface="Helvetica Neue"/>
              <a:buNone/>
            </a:pPr>
            <a:r>
              <a:rPr lang="en-US" sz="3300" b="1" i="0" u="none" strike="noStrike" cap="none" baseline="0" dirty="0">
                <a:solidFill>
                  <a:srgbClr val="F3EB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Why do </a:t>
            </a:r>
            <a:r>
              <a:rPr lang="en-US" sz="3300" b="1" dirty="0">
                <a:solidFill>
                  <a:srgbClr val="F3EB00"/>
                </a:solidFill>
              </a:rPr>
              <a:t>some</a:t>
            </a:r>
            <a:r>
              <a:rPr lang="en-US" sz="3300" b="1" i="0" u="none" strike="noStrike" cap="none" baseline="0" dirty="0">
                <a:solidFill>
                  <a:srgbClr val="F3EB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teams consistently outperform similar teams </a:t>
            </a:r>
            <a:r>
              <a:rPr lang="en-US" sz="3300" b="1" dirty="0">
                <a:solidFill>
                  <a:srgbClr val="F3EB00"/>
                </a:solidFill>
              </a:rPr>
              <a:t>in</a:t>
            </a:r>
            <a:r>
              <a:rPr lang="en-US" sz="3300" b="1" i="0" u="none" strike="noStrike" cap="none" baseline="0" dirty="0">
                <a:solidFill>
                  <a:srgbClr val="F3EB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3300" b="1" dirty="0">
                <a:solidFill>
                  <a:srgbClr val="F3EB00"/>
                </a:solidFill>
              </a:rPr>
              <a:t>crisis situations?</a:t>
            </a:r>
          </a:p>
          <a:p>
            <a:endParaRPr lang="en-US" sz="3300" b="1" dirty="0">
              <a:solidFill>
                <a:srgbClr val="F3EB00"/>
              </a:solidFill>
            </a:endParaRPr>
          </a:p>
          <a:p>
            <a:pPr marL="457200" indent="-457200">
              <a:buSzPct val="46000"/>
            </a:pPr>
            <a:r>
              <a:rPr lang="en-US" sz="33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MS, U. of Colorado at Denver</a:t>
            </a:r>
          </a:p>
          <a:p>
            <a:pPr marL="457200" indent="-457200">
              <a:buSzPct val="46000"/>
            </a:pPr>
            <a:r>
              <a:rPr lang="en-US" sz="33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PhD, U. of Texas at Austin</a:t>
            </a:r>
          </a:p>
          <a:p>
            <a:pPr marL="457200" indent="-457200">
              <a:buSzPct val="46000"/>
            </a:pPr>
            <a:r>
              <a:rPr lang="en-US" sz="3300" b="0" i="0" u="none" strike="noStrike" cap="none" baseline="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20+ years of studying teams under stress...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/>
        </p:nvSpPr>
        <p:spPr>
          <a:xfrm>
            <a:off x="1635125" y="3276600"/>
            <a:ext cx="3675062" cy="2438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77" name="Shape 177"/>
          <p:cNvSpPr/>
          <p:nvPr/>
        </p:nvSpPr>
        <p:spPr>
          <a:xfrm>
            <a:off x="5146675" y="3213100"/>
            <a:ext cx="3286124" cy="24637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grpSp>
        <p:nvGrpSpPr>
          <p:cNvPr id="178" name="Shape 178"/>
          <p:cNvGrpSpPr/>
          <p:nvPr/>
        </p:nvGrpSpPr>
        <p:grpSpPr>
          <a:xfrm>
            <a:off x="4025900" y="622300"/>
            <a:ext cx="2859087" cy="2641599"/>
            <a:chOff x="0" y="0"/>
            <a:chExt cx="2859087" cy="2641599"/>
          </a:xfrm>
        </p:grpSpPr>
        <p:grpSp>
          <p:nvGrpSpPr>
            <p:cNvPr id="179" name="Shape 179"/>
            <p:cNvGrpSpPr/>
            <p:nvPr/>
          </p:nvGrpSpPr>
          <p:grpSpPr>
            <a:xfrm>
              <a:off x="7937" y="25400"/>
              <a:ext cx="2851150" cy="2616199"/>
              <a:chOff x="0" y="0"/>
              <a:chExt cx="2851150" cy="2616199"/>
            </a:xfrm>
          </p:grpSpPr>
          <p:sp>
            <p:nvSpPr>
              <p:cNvPr id="180" name="Shape 180"/>
              <p:cNvSpPr/>
              <p:nvPr/>
            </p:nvSpPr>
            <p:spPr>
              <a:xfrm>
                <a:off x="0" y="0"/>
                <a:ext cx="2851149" cy="26161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</p:sp>
          <p:sp>
            <p:nvSpPr>
              <p:cNvPr id="181" name="Shape 181"/>
              <p:cNvSpPr txBox="1"/>
              <p:nvPr/>
            </p:nvSpPr>
            <p:spPr>
              <a:xfrm>
                <a:off x="3175" y="2449511"/>
                <a:ext cx="2847975" cy="1651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82" name="Shape 182"/>
            <p:cNvSpPr txBox="1"/>
            <p:nvPr/>
          </p:nvSpPr>
          <p:spPr>
            <a:xfrm>
              <a:off x="0" y="0"/>
              <a:ext cx="2857499" cy="2616200"/>
            </a:xfrm>
            <a:prstGeom prst="rect">
              <a:avLst/>
            </a:prstGeom>
            <a:noFill/>
            <a:ln w="38100" cap="rnd">
              <a:solidFill>
                <a:srgbClr val="FF271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t" anchorCtr="0">
              <a:noAutofit/>
            </a:bodyPr>
            <a:lstStyle/>
            <a:p>
              <a:endParaRPr/>
            </a:p>
          </p:txBody>
        </p:sp>
      </p:grpSp>
      <p:sp>
        <p:nvSpPr>
          <p:cNvPr id="183" name="Shape 183"/>
          <p:cNvSpPr/>
          <p:nvPr/>
        </p:nvSpPr>
        <p:spPr>
          <a:xfrm>
            <a:off x="571500" y="927100"/>
            <a:ext cx="3810000" cy="25146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  <p:sp>
        <p:nvSpPr>
          <p:cNvPr id="184" name="Shape 184"/>
          <p:cNvSpPr/>
          <p:nvPr/>
        </p:nvSpPr>
        <p:spPr>
          <a:xfrm>
            <a:off x="3467100" y="5011737"/>
            <a:ext cx="3162299" cy="2278061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</p:sp>
      <p:sp>
        <p:nvSpPr>
          <p:cNvPr id="185" name="Shape 185"/>
          <p:cNvSpPr/>
          <p:nvPr/>
        </p:nvSpPr>
        <p:spPr>
          <a:xfrm>
            <a:off x="6426200" y="1847850"/>
            <a:ext cx="2489199" cy="1708149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Simulations</a:t>
            </a:r>
          </a:p>
        </p:txBody>
      </p:sp>
      <p:sp>
        <p:nvSpPr>
          <p:cNvPr id="191" name="Shape 191"/>
          <p:cNvSpPr/>
          <p:nvPr/>
        </p:nvSpPr>
        <p:spPr>
          <a:xfrm>
            <a:off x="4673600" y="452437"/>
            <a:ext cx="4571999" cy="305276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92" name="Shape 192"/>
          <p:cNvSpPr/>
          <p:nvPr/>
        </p:nvSpPr>
        <p:spPr>
          <a:xfrm>
            <a:off x="736600" y="4210050"/>
            <a:ext cx="4216399" cy="27368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193" name="Shape 193"/>
          <p:cNvSpPr txBox="1"/>
          <p:nvPr/>
        </p:nvSpPr>
        <p:spPr>
          <a:xfrm>
            <a:off x="5491162" y="5111750"/>
            <a:ext cx="4470399" cy="20446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457200" marR="0" lvl="0" indent="-419100" algn="l" rtl="0">
              <a:buClr>
                <a:srgbClr val="FFFFFF"/>
              </a:buClr>
              <a:buSzPct val="100000"/>
              <a:buFont typeface="Helvetica Neue"/>
              <a:buChar char="●"/>
            </a:pPr>
            <a:r>
              <a:rPr lang="en-US" sz="30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Realistic</a:t>
            </a:r>
          </a:p>
          <a:p>
            <a:pPr marL="457200" marR="0" lvl="0" indent="-419100" algn="l" rtl="0">
              <a:buClr>
                <a:srgbClr val="FFFFFF"/>
              </a:buClr>
              <a:buSzPct val="100000"/>
              <a:buFont typeface="Helvetica Neue"/>
              <a:buChar char="●"/>
            </a:pPr>
            <a:r>
              <a:rPr lang="en-US" sz="30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Consequential</a:t>
            </a:r>
          </a:p>
          <a:p>
            <a:pPr marL="457200" marR="0" lvl="0" indent="-419100" algn="l" rtl="0">
              <a:buClr>
                <a:srgbClr val="FFFFFF"/>
              </a:buClr>
              <a:buSzPct val="100000"/>
              <a:buFont typeface="Helvetica Neue"/>
              <a:buChar char="●"/>
            </a:pPr>
            <a:r>
              <a:rPr lang="en-US" sz="30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Crisis events</a:t>
            </a:r>
          </a:p>
          <a:p>
            <a:pPr marL="457200" marR="0" lvl="0" indent="-419100" algn="l" rtl="0">
              <a:buClr>
                <a:srgbClr val="FFFFFF"/>
              </a:buClr>
              <a:buSzPct val="100000"/>
              <a:buFont typeface="Helvetica Neue"/>
              <a:buChar char="●"/>
            </a:pPr>
            <a:r>
              <a:rPr lang="en-US" sz="30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Performance measures</a:t>
            </a:r>
          </a:p>
        </p:txBody>
      </p:sp>
      <p:sp>
        <p:nvSpPr>
          <p:cNvPr id="194" name="Shape 194"/>
          <p:cNvSpPr/>
          <p:nvPr/>
        </p:nvSpPr>
        <p:spPr>
          <a:xfrm>
            <a:off x="2070100" y="2146300"/>
            <a:ext cx="3810000" cy="25273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Collection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432950" y="1981200"/>
            <a:ext cx="5053499" cy="51561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Record real teams during simulated crisis events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Slice recordings into 10-second intervals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presence of key behaviors per interval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 statistical models to see what high performers do differently from low performers, and when</a:t>
            </a:r>
          </a:p>
        </p:txBody>
      </p:sp>
      <p:sp>
        <p:nvSpPr>
          <p:cNvPr id="201" name="Shape 201"/>
          <p:cNvSpPr/>
          <p:nvPr/>
        </p:nvSpPr>
        <p:spPr>
          <a:xfrm>
            <a:off x="5486400" y="1778000"/>
            <a:ext cx="4240275" cy="33287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02" name="Shape 202"/>
          <p:cNvSpPr/>
          <p:nvPr/>
        </p:nvSpPr>
        <p:spPr>
          <a:xfrm>
            <a:off x="5900774" y="5427625"/>
            <a:ext cx="3411537" cy="17399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Airline Flight Crews</a:t>
            </a:r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4267200" y="1790700"/>
            <a:ext cx="5575300" cy="4978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Analysis two-person crews in simulator</a:t>
            </a:r>
          </a:p>
          <a:p>
            <a:pPr marL="457200" marR="0" lvl="0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First 15 minutes of interaction predicted entire flight performance</a:t>
            </a:r>
          </a:p>
          <a:p>
            <a:pPr marL="457200" marR="0" lvl="0" indent="-406400" algn="l" rtl="0"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1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teams do a briefing;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high performers </a:t>
            </a:r>
            <a:r>
              <a:rPr lang="en-US" sz="2800" b="1" i="1" u="sng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set the tone</a:t>
            </a:r>
            <a:r>
              <a:rPr lang="en-US" sz="2800" b="1" i="1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positive, reciprocal communication.</a:t>
            </a:r>
          </a:p>
        </p:txBody>
      </p:sp>
      <p:sp>
        <p:nvSpPr>
          <p:cNvPr id="209" name="Shape 209"/>
          <p:cNvSpPr/>
          <p:nvPr/>
        </p:nvSpPr>
        <p:spPr>
          <a:xfrm>
            <a:off x="390525" y="2984500"/>
            <a:ext cx="3675062" cy="2438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10" name="Shape 210"/>
          <p:cNvSpPr txBox="1"/>
          <p:nvPr/>
        </p:nvSpPr>
        <p:spPr>
          <a:xfrm>
            <a:off x="114300" y="6851650"/>
            <a:ext cx="6680200" cy="635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buClr>
                <a:schemeClr val="lt1"/>
              </a:buClr>
              <a:buSzPct val="25000"/>
              <a:buFont typeface="Times New Roman"/>
              <a:buNone/>
            </a:pP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Zijlstra, F., Waller, M.J., &amp; Phillips, S. 2012. Setting the tone: Early interaction patterns in swift starting teams as a predictor of effectiveness. </a:t>
            </a:r>
            <a:r>
              <a:rPr lang="en-US" sz="12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European Journal of Work and Organizational Psychology. </a:t>
            </a: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doi: 10.1080/1359432X.2012.690399.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Medical Trauma Teams</a:t>
            </a:r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4597400" y="2324100"/>
            <a:ext cx="5067300" cy="4470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48 trauma teams at Children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 National Medical Center, Washington, D.C.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1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teams knew the right protocols; 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high performers </a:t>
            </a:r>
            <a:r>
              <a:rPr lang="en-US" sz="2800" b="1" i="1" u="sng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consistently involve everyone</a:t>
            </a:r>
            <a:r>
              <a:rPr lang="en-US" sz="2800" b="1" i="1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complex decision making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</a:p>
        </p:txBody>
      </p:sp>
      <p:sp>
        <p:nvSpPr>
          <p:cNvPr id="217" name="Shape 217"/>
          <p:cNvSpPr/>
          <p:nvPr/>
        </p:nvSpPr>
        <p:spPr>
          <a:xfrm>
            <a:off x="422275" y="2997200"/>
            <a:ext cx="3692525" cy="2768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18" name="Shape 218"/>
          <p:cNvSpPr txBox="1"/>
          <p:nvPr/>
        </p:nvSpPr>
        <p:spPr>
          <a:xfrm>
            <a:off x="203200" y="6934200"/>
            <a:ext cx="5816599" cy="4445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buClr>
                <a:schemeClr val="lt1"/>
              </a:buClr>
              <a:buSzPct val="25000"/>
              <a:buFont typeface="Times New Roman"/>
              <a:buNone/>
            </a:pP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Su, L., Kaplan, S., &amp; Waller, M.J. 2012. Variability in effective interaction patterns in medical</a:t>
            </a:r>
          </a:p>
          <a:p>
            <a:pPr marL="0" marR="0" lvl="0" indent="0" algn="l" rtl="0">
              <a:buClr>
                <a:schemeClr val="lt1"/>
              </a:buClr>
              <a:buSzPct val="25000"/>
              <a:buFont typeface="Times New Roman"/>
              <a:buNone/>
            </a:pP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trauma teams. Academy of Management annual meeting, Boston, MA.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609600" y="203200"/>
            <a:ext cx="8928100" cy="19049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5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Nuclear Power Plant Crews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09600" y="2159000"/>
            <a:ext cx="6096000" cy="447039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ctr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 plants in the US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working under same rules, training, regulations</a:t>
            </a:r>
          </a:p>
          <a:p>
            <a:pPr marL="457200" marR="0" lvl="0" indent="-406400" algn="l" rtl="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Char char="●"/>
            </a:pPr>
            <a:r>
              <a:rPr lang="en-US" sz="2800" b="1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teams know to get on the same page;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high performers also remember to </a:t>
            </a:r>
            <a:r>
              <a:rPr lang="en-US" sz="2800" b="1" i="1" u="sng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turn the page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en-US" sz="2800" b="1" i="1" u="sng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collectively update</a:t>
            </a:r>
            <a:r>
              <a:rPr lang="en-US" sz="2800" b="1" i="0" u="none" strike="noStrike" cap="none" baseline="0">
                <a:solidFill>
                  <a:srgbClr val="FFFF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their mental models.</a:t>
            </a:r>
          </a:p>
        </p:txBody>
      </p:sp>
      <p:grpSp>
        <p:nvGrpSpPr>
          <p:cNvPr id="225" name="Shape 225"/>
          <p:cNvGrpSpPr/>
          <p:nvPr/>
        </p:nvGrpSpPr>
        <p:grpSpPr>
          <a:xfrm>
            <a:off x="6921500" y="2844800"/>
            <a:ext cx="2859087" cy="2641599"/>
            <a:chOff x="0" y="0"/>
            <a:chExt cx="2859087" cy="2641599"/>
          </a:xfrm>
        </p:grpSpPr>
        <p:grpSp>
          <p:nvGrpSpPr>
            <p:cNvPr id="226" name="Shape 226"/>
            <p:cNvGrpSpPr/>
            <p:nvPr/>
          </p:nvGrpSpPr>
          <p:grpSpPr>
            <a:xfrm>
              <a:off x="7937" y="25400"/>
              <a:ext cx="2851150" cy="2616199"/>
              <a:chOff x="0" y="0"/>
              <a:chExt cx="2851150" cy="2616199"/>
            </a:xfrm>
          </p:grpSpPr>
          <p:sp>
            <p:nvSpPr>
              <p:cNvPr id="227" name="Shape 227"/>
              <p:cNvSpPr/>
              <p:nvPr/>
            </p:nvSpPr>
            <p:spPr>
              <a:xfrm>
                <a:off x="0" y="0"/>
                <a:ext cx="2851149" cy="26161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28" name="Shape 228"/>
              <p:cNvSpPr txBox="1"/>
              <p:nvPr/>
            </p:nvSpPr>
            <p:spPr>
              <a:xfrm>
                <a:off x="3175" y="2449511"/>
                <a:ext cx="2847975" cy="1651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229" name="Shape 229"/>
            <p:cNvSpPr txBox="1"/>
            <p:nvPr/>
          </p:nvSpPr>
          <p:spPr>
            <a:xfrm>
              <a:off x="0" y="0"/>
              <a:ext cx="2857499" cy="2616200"/>
            </a:xfrm>
            <a:prstGeom prst="rect">
              <a:avLst/>
            </a:prstGeom>
            <a:noFill/>
            <a:ln w="38100" cap="rnd">
              <a:solidFill>
                <a:srgbClr val="FF271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t" anchorCtr="0">
              <a:noAutofit/>
            </a:bodyPr>
            <a:lstStyle/>
            <a:p>
              <a:endParaRPr/>
            </a:p>
          </p:txBody>
        </p:sp>
      </p:grpSp>
      <p:sp>
        <p:nvSpPr>
          <p:cNvPr id="230" name="Shape 230"/>
          <p:cNvSpPr txBox="1"/>
          <p:nvPr/>
        </p:nvSpPr>
        <p:spPr>
          <a:xfrm>
            <a:off x="228600" y="6934200"/>
            <a:ext cx="7899400" cy="4445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buClr>
                <a:schemeClr val="lt1"/>
              </a:buClr>
              <a:buSzPct val="25000"/>
              <a:buFont typeface="Times New Roman"/>
              <a:buNone/>
            </a:pP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Waller, M.J., Gupta, N., &amp; Giambatista, R. 2004. Effects of adaptive behaviors and shared mental model development on control crew performance. </a:t>
            </a:r>
            <a:r>
              <a:rPr lang="en-US" sz="1200" b="0" i="1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Management Science</a:t>
            </a:r>
            <a:r>
              <a:rPr lang="en-US" sz="1200" b="0" i="0" u="none" strike="noStrike" cap="none" baseline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50: 1534-1544.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AAAAAA"/>
      </a:accent3>
      <a:accent4>
        <a:srgbClr val="DADADA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hoto - Vertic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hoto - Horizont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680</Words>
  <Application>Microsoft Macintosh PowerPoint</Application>
  <PresentationFormat>Custom</PresentationFormat>
  <Paragraphs>106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Title &amp; Subtitle</vt:lpstr>
      <vt:lpstr>Title &amp; Bullets</vt:lpstr>
      <vt:lpstr>Photo - Vertical</vt:lpstr>
      <vt:lpstr>Photo - Horizontal</vt:lpstr>
      <vt:lpstr>Teams Under Stress</vt:lpstr>
      <vt:lpstr>Agenda</vt:lpstr>
      <vt:lpstr>Fundamental Question</vt:lpstr>
      <vt:lpstr>PowerPoint Presentation</vt:lpstr>
      <vt:lpstr>Simulations</vt:lpstr>
      <vt:lpstr>Data Collection</vt:lpstr>
      <vt:lpstr>Airline Flight Crews</vt:lpstr>
      <vt:lpstr>Medical Trauma Teams</vt:lpstr>
      <vt:lpstr>Nuclear Power Plant Crews</vt:lpstr>
      <vt:lpstr>Managing Teams Under Stress</vt:lpstr>
      <vt:lpstr>Ontario Mine Rescue</vt:lpstr>
      <vt:lpstr>Research Focus</vt:lpstr>
      <vt:lpstr>Data Collection</vt:lpstr>
      <vt:lpstr>Current Work</vt:lpstr>
      <vt:lpstr>Preliminary Results</vt:lpstr>
      <vt:lpstr>Next Steps</vt:lpstr>
      <vt:lpstr>Thanks!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Teams Under Stress</dc:title>
  <cp:lastModifiedBy>Mary Waller</cp:lastModifiedBy>
  <cp:revision>3</cp:revision>
  <dcterms:modified xsi:type="dcterms:W3CDTF">2013-10-09T13:41:08Z</dcterms:modified>
</cp:coreProperties>
</file>